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8" r:id="rId3"/>
    <p:sldId id="294" r:id="rId4"/>
    <p:sldId id="259" r:id="rId5"/>
    <p:sldId id="260" r:id="rId6"/>
    <p:sldId id="295" r:id="rId7"/>
    <p:sldId id="261" r:id="rId8"/>
    <p:sldId id="296" r:id="rId9"/>
    <p:sldId id="269" r:id="rId10"/>
    <p:sldId id="297" r:id="rId11"/>
    <p:sldId id="262" r:id="rId12"/>
    <p:sldId id="300" r:id="rId13"/>
    <p:sldId id="264" r:id="rId14"/>
    <p:sldId id="298" r:id="rId15"/>
    <p:sldId id="299" r:id="rId16"/>
    <p:sldId id="302" r:id="rId17"/>
    <p:sldId id="301" r:id="rId18"/>
    <p:sldId id="266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Comic Sans MS" panose="030F0702030302020204" pitchFamily="66" charset="0"/>
      <p:regular r:id="rId26"/>
      <p:bold r:id="rId27"/>
      <p:italic r:id="rId28"/>
      <p:boldItalic r:id="rId29"/>
    </p:embeddedFont>
    <p:embeddedFont>
      <p:font typeface="Space Grotesk Light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855" autoAdjust="0"/>
  </p:normalViewPr>
  <p:slideViewPr>
    <p:cSldViewPr snapToGrid="0">
      <p:cViewPr>
        <p:scale>
          <a:sx n="100" d="100"/>
          <a:sy n="100" d="100"/>
        </p:scale>
        <p:origin x="19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452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Module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/>
              <a:t>4 cours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Ingénierie logicielle </a:t>
            </a:r>
            <a:r>
              <a:rPr lang="fr-FR" dirty="0">
                <a:sym typeface="Wingdings" panose="05000000000000000000" pitchFamily="2" charset="2"/>
              </a:rPr>
              <a:t> Jira  méthode agile  sprint  </a:t>
            </a:r>
            <a:r>
              <a:rPr lang="fr-FR" dirty="0"/>
              <a:t>Le fait d'avoir tout planifié et d'avoir </a:t>
            </a:r>
            <a:r>
              <a:rPr lang="fr-FR" b="1" dirty="0"/>
              <a:t>des objectifs atteignables</a:t>
            </a:r>
            <a:r>
              <a:rPr lang="fr-FR" dirty="0"/>
              <a:t> a facilité et simplifié notre travail.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Autre module middleware and service  vie pro +++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b="1" dirty="0">
                <a:sym typeface="Wingdings" panose="05000000000000000000" pitchFamily="2" charset="2"/>
              </a:rPr>
              <a:t>Web sémantique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Comprendre un </a:t>
            </a:r>
            <a:r>
              <a:rPr lang="fr-FR" b="1" dirty="0"/>
              <a:t>modèle de web sémantique, </a:t>
            </a:r>
            <a:r>
              <a:rPr lang="fr-FR" b="0" dirty="0"/>
              <a:t>prise en main du logiciel « Protégé »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b="1" dirty="0"/>
              <a:t>Big Data </a:t>
            </a:r>
            <a:r>
              <a:rPr lang="fr-FR" dirty="0">
                <a:sym typeface="Wingdings" panose="05000000000000000000" pitchFamily="2" charset="2"/>
              </a:rPr>
              <a:t> +++ dur cours à suivre et à comprendre , traitement de données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    But = identifier point faible et points forts des différents méthodes de clustering (k </a:t>
            </a:r>
            <a:r>
              <a:rPr lang="fr-FR" dirty="0" err="1">
                <a:sym typeface="Wingdings" panose="05000000000000000000" pitchFamily="2" charset="2"/>
              </a:rPr>
              <a:t>means</a:t>
            </a:r>
            <a:r>
              <a:rPr lang="fr-FR" dirty="0">
                <a:sym typeface="Wingdings" panose="05000000000000000000" pitchFamily="2" charset="2"/>
              </a:rPr>
              <a:t> etc …)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b="1" dirty="0">
                <a:sym typeface="Wingdings" panose="05000000000000000000" pitchFamily="2" charset="2"/>
              </a:rPr>
              <a:t>Hackathon</a:t>
            </a:r>
            <a:r>
              <a:rPr lang="fr-FR" dirty="0">
                <a:sym typeface="Wingdings" panose="05000000000000000000" pitchFamily="2" charset="2"/>
              </a:rPr>
              <a:t>  expérience très enrichissante – technique – humain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b="1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b="1" dirty="0">
                <a:sym typeface="Wingdings" panose="05000000000000000000" pitchFamily="2" charset="2"/>
              </a:rPr>
              <a:t>Om2m – </a:t>
            </a:r>
            <a:r>
              <a:rPr lang="fr-FR" b="1" dirty="0" err="1">
                <a:sym typeface="Wingdings" panose="05000000000000000000" pitchFamily="2" charset="2"/>
              </a:rPr>
              <a:t>arduino</a:t>
            </a:r>
            <a:r>
              <a:rPr lang="fr-FR" b="1" dirty="0">
                <a:sym typeface="Wingdings" panose="05000000000000000000" pitchFamily="2" charset="2"/>
              </a:rPr>
              <a:t> – méthode agile – langages web (html </a:t>
            </a:r>
            <a:r>
              <a:rPr lang="fr-FR" b="1" dirty="0" err="1">
                <a:sym typeface="Wingdings" panose="05000000000000000000" pitchFamily="2" charset="2"/>
              </a:rPr>
              <a:t>css</a:t>
            </a:r>
            <a:r>
              <a:rPr lang="fr-FR" b="1" dirty="0">
                <a:sym typeface="Wingdings" panose="05000000000000000000" pitchFamily="2" charset="2"/>
              </a:rPr>
              <a:t> javascript) – présentation orale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263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il nous a été demandé de </a:t>
            </a:r>
            <a:r>
              <a:rPr lang="fr-FR" b="1" dirty="0"/>
              <a:t>choisir un objet</a:t>
            </a:r>
            <a:r>
              <a:rPr lang="fr-FR" dirty="0"/>
              <a:t> et </a:t>
            </a:r>
            <a:r>
              <a:rPr lang="fr-FR" b="1" dirty="0"/>
              <a:t>d'appliquer les différents outils</a:t>
            </a:r>
            <a:r>
              <a:rPr lang="fr-FR" dirty="0"/>
              <a:t>, de trouver </a:t>
            </a:r>
            <a:r>
              <a:rPr lang="fr-FR" b="1" dirty="0"/>
              <a:t>comment cet objet a évolué au fil des ans</a:t>
            </a:r>
            <a:r>
              <a:rPr lang="fr-FR" dirty="0"/>
              <a:t> et de </a:t>
            </a:r>
            <a:r>
              <a:rPr lang="fr-FR" b="1" dirty="0"/>
              <a:t>proposer nous-mêmes une innovation</a:t>
            </a:r>
            <a:r>
              <a:rPr lang="fr-F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3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Projet intégrateur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Réverser</a:t>
            </a:r>
            <a:r>
              <a:rPr lang="fr-FR" dirty="0">
                <a:sym typeface="Wingdings" panose="05000000000000000000" pitchFamily="2" charset="2"/>
              </a:rPr>
              <a:t> engineering , compétences de développement (api etc,,,), code </a:t>
            </a:r>
            <a:r>
              <a:rPr lang="fr-FR" dirty="0" err="1">
                <a:sym typeface="Wingdings" panose="05000000000000000000" pitchFamily="2" charset="2"/>
              </a:rPr>
              <a:t>arduino</a:t>
            </a:r>
            <a:r>
              <a:rPr lang="fr-FR" dirty="0">
                <a:sym typeface="Wingdings" panose="05000000000000000000" pitchFamily="2" charset="2"/>
              </a:rPr>
              <a:t>, compréhension du phénomène, etc,,,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9339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567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Profil </a:t>
            </a:r>
            <a:r>
              <a:rPr lang="fr-FR" dirty="0">
                <a:sym typeface="Wingdings" panose="05000000000000000000" pitchFamily="2" charset="2"/>
              </a:rPr>
              <a:t> 4IR-SC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Wingdings" panose="05000000000000000000" pitchFamily="2" charset="2"/>
              </a:rPr>
              <a:t>Réseau et télécommunications  protocoles de routage, LAN, MAN, WAN, réseaux mobiles, réseaux sans fil (wifi) / canaux bruités, antennes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Wingdings" panose="05000000000000000000" pitchFamily="2" charset="2"/>
              </a:rPr>
              <a:t>ISS  IoT (</a:t>
            </a:r>
            <a:r>
              <a:rPr lang="fr-FR" dirty="0" err="1">
                <a:sym typeface="Wingdings" panose="05000000000000000000" pitchFamily="2" charset="2"/>
              </a:rPr>
              <a:t>wsn</a:t>
            </a:r>
            <a:r>
              <a:rPr lang="fr-FR" dirty="0">
                <a:sym typeface="Wingdings" panose="05000000000000000000" pitchFamily="2" charset="2"/>
              </a:rPr>
              <a:t>)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 du module </a:t>
            </a:r>
            <a:r>
              <a:rPr lang="fr-FR" dirty="0">
                <a:sym typeface="Wingdings" panose="05000000000000000000" pitchFamily="2" charset="2"/>
              </a:rPr>
              <a:t> montrer </a:t>
            </a:r>
            <a:r>
              <a:rPr lang="fr-FR" b="1" dirty="0">
                <a:sym typeface="Wingdings" panose="05000000000000000000" pitchFamily="2" charset="2"/>
              </a:rPr>
              <a:t>le cycle de vie complet d’un capteur intelligent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0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ym typeface="Wingdings" panose="05000000000000000000" pitchFamily="2" charset="2"/>
              </a:rPr>
              <a:t>AIME</a:t>
            </a:r>
            <a:r>
              <a:rPr lang="fr-FR" b="0" dirty="0">
                <a:sym typeface="Wingdings" panose="05000000000000000000" pitchFamily="2" charset="2"/>
              </a:rPr>
              <a:t>  salle blanche  conception du capteur de gaz, principe = </a:t>
            </a:r>
            <a:r>
              <a:rPr lang="fr-FR" b="1" dirty="0">
                <a:sym typeface="Wingdings" panose="05000000000000000000" pitchFamily="2" charset="2"/>
              </a:rPr>
              <a:t>conductivité des nano particules de trioxyde de tungstène varie en fonction du gaz qui l’entoure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ym typeface="Wingdings" panose="05000000000000000000" pitchFamily="2" charset="2"/>
              </a:rPr>
              <a:t>Datasheet</a:t>
            </a:r>
            <a:r>
              <a:rPr lang="fr-FR" b="0" dirty="0">
                <a:sym typeface="Wingdings" panose="05000000000000000000" pitchFamily="2" charset="2"/>
              </a:rPr>
              <a:t>  conception de la fiche technique (datasheet) du capteur fabriqué  elle retrace les différents tests que l’on a réalisé notamment  pour vérifier la résistivité de notre capteur</a:t>
            </a:r>
            <a:r>
              <a:rPr lang="fr-FR" b="1" dirty="0">
                <a:sym typeface="Wingdings" panose="05000000000000000000" pitchFamily="2" charset="2"/>
              </a:rPr>
              <a:t>, et le bon fonctionnement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ym typeface="Wingdings" panose="05000000000000000000" pitchFamily="2" charset="2"/>
              </a:rPr>
              <a:t>++ Dur </a:t>
            </a:r>
            <a:r>
              <a:rPr lang="fr-FR" b="0" dirty="0">
                <a:sym typeface="Wingdings" panose="05000000000000000000" pitchFamily="2" charset="2"/>
              </a:rPr>
              <a:t> circuit d’adaptation car </a:t>
            </a:r>
            <a:r>
              <a:rPr lang="fr-FR" b="1" dirty="0">
                <a:sym typeface="Wingdings" panose="05000000000000000000" pitchFamily="2" charset="2"/>
              </a:rPr>
              <a:t>problème d’impédance </a:t>
            </a:r>
            <a:r>
              <a:rPr lang="fr-FR" b="0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design de PCB et le routage des circuits sur </a:t>
            </a:r>
            <a:r>
              <a:rPr lang="fr-FR" b="1" dirty="0" err="1">
                <a:sym typeface="Wingdings" panose="05000000000000000000" pitchFamily="2" charset="2"/>
              </a:rPr>
              <a:t>KiCad</a:t>
            </a:r>
            <a:r>
              <a:rPr lang="fr-FR" b="1" dirty="0">
                <a:sym typeface="Wingdings" panose="05000000000000000000" pitchFamily="2" charset="2"/>
              </a:rPr>
              <a:t> </a:t>
            </a:r>
            <a:r>
              <a:rPr lang="fr-FR" b="0" dirty="0">
                <a:sym typeface="Wingdings" panose="05000000000000000000" pitchFamily="2" charset="2"/>
              </a:rPr>
              <a:t> aide de l’enseignant, tutos et étudiants des autres spé ()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0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ym typeface="Wingdings" panose="05000000000000000000" pitchFamily="2" charset="2"/>
              </a:rPr>
              <a:t>Arduino </a:t>
            </a:r>
            <a:r>
              <a:rPr lang="fr-FR" b="1" dirty="0" err="1">
                <a:sym typeface="Wingdings" panose="05000000000000000000" pitchFamily="2" charset="2"/>
              </a:rPr>
              <a:t>uno</a:t>
            </a:r>
            <a:r>
              <a:rPr lang="fr-FR" b="1" dirty="0">
                <a:sym typeface="Wingdings" panose="05000000000000000000" pitchFamily="2" charset="2"/>
              </a:rPr>
              <a:t> </a:t>
            </a:r>
            <a:r>
              <a:rPr lang="fr-FR" b="0" dirty="0">
                <a:sym typeface="Wingdings" panose="05000000000000000000" pitchFamily="2" charset="2"/>
              </a:rPr>
              <a:t> branché </a:t>
            </a:r>
            <a:r>
              <a:rPr lang="fr-FR" b="1" dirty="0">
                <a:sym typeface="Wingdings" panose="05000000000000000000" pitchFamily="2" charset="2"/>
              </a:rPr>
              <a:t>un capteur de gaz à </a:t>
            </a:r>
            <a:r>
              <a:rPr lang="fr-FR" b="1" dirty="0" err="1">
                <a:sym typeface="Wingdings" panose="05000000000000000000" pitchFamily="2" charset="2"/>
              </a:rPr>
              <a:t>l’arduino</a:t>
            </a:r>
            <a:r>
              <a:rPr lang="fr-FR" b="1" dirty="0">
                <a:sym typeface="Wingdings" panose="05000000000000000000" pitchFamily="2" charset="2"/>
              </a:rPr>
              <a:t> </a:t>
            </a:r>
            <a:r>
              <a:rPr lang="fr-FR" b="0" dirty="0">
                <a:sym typeface="Wingdings" panose="05000000000000000000" pitchFamily="2" charset="2"/>
              </a:rPr>
              <a:t>et depuis </a:t>
            </a:r>
            <a:r>
              <a:rPr lang="fr-FR" b="0" dirty="0" err="1">
                <a:sym typeface="Wingdings" panose="05000000000000000000" pitchFamily="2" charset="2"/>
              </a:rPr>
              <a:t>arduino</a:t>
            </a:r>
            <a:r>
              <a:rPr lang="fr-FR" b="0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envoie les données à la plateforme TTN via la </a:t>
            </a:r>
            <a:r>
              <a:rPr lang="fr-FR" b="1" dirty="0" err="1">
                <a:sym typeface="Wingdings" panose="05000000000000000000" pitchFamily="2" charset="2"/>
              </a:rPr>
              <a:t>gateway</a:t>
            </a:r>
            <a:r>
              <a:rPr lang="fr-FR" b="1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LoRaWAN</a:t>
            </a:r>
            <a:r>
              <a:rPr lang="fr-FR" b="1" dirty="0">
                <a:sym typeface="Wingdings" panose="05000000000000000000" pitchFamily="2" charset="2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2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Module assez dense avec </a:t>
            </a:r>
            <a:r>
              <a:rPr lang="fr-FR" b="1" dirty="0"/>
              <a:t>4 cours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Continuité de ma formation initiale </a:t>
            </a:r>
            <a:r>
              <a:rPr lang="fr-FR" dirty="0"/>
              <a:t>donc aucun problème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Module passe en revu </a:t>
            </a:r>
            <a:r>
              <a:rPr lang="fr-FR" b="1" dirty="0"/>
              <a:t>les différentes couches MAC implémentées </a:t>
            </a:r>
            <a:r>
              <a:rPr lang="fr-FR" dirty="0"/>
              <a:t>dans </a:t>
            </a:r>
            <a:r>
              <a:rPr lang="fr-FR" b="1" dirty="0"/>
              <a:t>les réseaux de capteurs ainsi que les protocoles de communication mis en œuvre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j’ai découvert (dans mon cas réviser) les </a:t>
            </a:r>
            <a:r>
              <a:rPr lang="fr-FR" b="1" dirty="0"/>
              <a:t>principales techniques de contrôle d'accès aux médias (FDMA, TDMA, etc,,,) </a:t>
            </a:r>
            <a:r>
              <a:rPr lang="fr-FR" b="0" dirty="0"/>
              <a:t>et </a:t>
            </a:r>
            <a:r>
              <a:rPr lang="fr-FR" b="1" dirty="0"/>
              <a:t>surtout les différentes couches mac  spécifiquement conçue pour l’IoT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NB_Iot</a:t>
            </a:r>
            <a:r>
              <a:rPr lang="fr-FR" b="1" dirty="0"/>
              <a:t> </a:t>
            </a:r>
            <a:r>
              <a:rPr lang="fr-FR" b="1" dirty="0">
                <a:sym typeface="Wingdings" panose="05000000000000000000" pitchFamily="2" charset="2"/>
              </a:rPr>
              <a:t> 5G  </a:t>
            </a:r>
            <a:r>
              <a:rPr lang="fr-FR" b="1" dirty="0" err="1">
                <a:sym typeface="Wingdings" panose="05000000000000000000" pitchFamily="2" charset="2"/>
              </a:rPr>
              <a:t>iot</a:t>
            </a:r>
            <a:r>
              <a:rPr lang="fr-FR" b="1" dirty="0">
                <a:sym typeface="Wingdings" panose="05000000000000000000" pitchFamily="2" charset="2"/>
              </a:rPr>
              <a:t>  technologie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0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>
                <a:sym typeface="Wingdings" panose="05000000000000000000" pitchFamily="2" charset="2"/>
              </a:rPr>
              <a:t>SDN  réseau émergent </a:t>
            </a:r>
            <a:r>
              <a:rPr lang="fr-FR" dirty="0"/>
              <a:t>découvrir les réseaux émergents notamment SDN (software-</a:t>
            </a:r>
            <a:r>
              <a:rPr lang="fr-FR" dirty="0" err="1"/>
              <a:t>defined</a:t>
            </a:r>
            <a:r>
              <a:rPr lang="fr-FR" dirty="0"/>
              <a:t> networking).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J'ai donc pu acquérir des compétences dans ce domaine et </a:t>
            </a:r>
            <a:r>
              <a:rPr lang="fr-FR" b="1" dirty="0"/>
              <a:t>appris à mettre en place un de ces réseaux émergents avec l'utilisation d'</a:t>
            </a:r>
            <a:r>
              <a:rPr lang="fr-FR" b="1" dirty="0" err="1"/>
              <a:t>OpenFlow</a:t>
            </a:r>
            <a:r>
              <a:rPr lang="fr-FR" dirty="0"/>
              <a:t>. </a:t>
            </a:r>
            <a:r>
              <a:rPr lang="fr-FR" dirty="0">
                <a:sym typeface="Wingdings" panose="05000000000000000000" pitchFamily="2" charset="2"/>
              </a:rPr>
              <a:t> intéressant pour ma carrière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/>
              <a:t>Energie </a:t>
            </a:r>
            <a:r>
              <a:rPr lang="fr-FR" b="0" dirty="0">
                <a:sym typeface="Wingdings" panose="05000000000000000000" pitchFamily="2" charset="2"/>
              </a:rPr>
              <a:t> cours très intéressant  facteur clé de l’IoT  taux de charge et de décharge</a:t>
            </a:r>
            <a:endParaRPr b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2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Module -&gt; </a:t>
            </a:r>
            <a:r>
              <a:rPr lang="fr-FR" b="1" dirty="0"/>
              <a:t>3 cours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Intergiciel pour les objets connectés </a:t>
            </a:r>
            <a:r>
              <a:rPr lang="fr-FR" b="0" dirty="0">
                <a:sym typeface="Wingdings" panose="05000000000000000000" pitchFamily="2" charset="2"/>
              </a:rPr>
              <a:t> utilisation de MQTT = </a:t>
            </a:r>
            <a:r>
              <a:rPr lang="fr-FR" i="1" dirty="0"/>
              <a:t>un protocole de messagerie de type </a:t>
            </a:r>
            <a:r>
              <a:rPr lang="fr-FR" i="1" dirty="0" err="1"/>
              <a:t>publish</a:t>
            </a:r>
            <a:r>
              <a:rPr lang="fr-FR" i="1" dirty="0"/>
              <a:t>/</a:t>
            </a:r>
            <a:r>
              <a:rPr lang="fr-FR" i="1" dirty="0" err="1"/>
              <a:t>subscribe</a:t>
            </a:r>
            <a:r>
              <a:rPr lang="fr-FR" dirty="0"/>
              <a:t>)</a:t>
            </a:r>
            <a:r>
              <a:rPr lang="fr-FR" b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b="0" dirty="0">
                <a:sym typeface="Wingdings" panose="05000000000000000000" pitchFamily="2" charset="2"/>
              </a:rPr>
              <a:t>Utilisation de OM2M  utilisé beaucoup dans l’IoT ) = architecture pour les objets connectés  de stocker les données des capteurs par exemple et de traiter ces données depuis n’importe quel nœud,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fr-FR" b="0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dirty="0"/>
              <a:t>OM2M a l'avantage de </a:t>
            </a:r>
            <a:r>
              <a:rPr lang="fr-FR" b="1" dirty="0"/>
              <a:t>pouvoir avoir des serveurs</a:t>
            </a:r>
            <a:r>
              <a:rPr lang="fr-FR" dirty="0"/>
              <a:t> sur différentes machines et de pouvoir les interconnecter. Il a également une manière très structurée d'organiser l'information.</a:t>
            </a:r>
            <a:endParaRPr lang="fr-FR" b="0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b="0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b="1" dirty="0">
                <a:sym typeface="Wingdings" panose="05000000000000000000" pitchFamily="2" charset="2"/>
              </a:rPr>
              <a:t>Cloud</a:t>
            </a:r>
            <a:r>
              <a:rPr lang="fr-FR" b="0" dirty="0">
                <a:sym typeface="Wingdings" panose="05000000000000000000" pitchFamily="2" charset="2"/>
              </a:rPr>
              <a:t>  aspect abordé pendant </a:t>
            </a:r>
            <a:r>
              <a:rPr lang="fr-FR" b="1" dirty="0">
                <a:sym typeface="Wingdings" panose="05000000000000000000" pitchFamily="2" charset="2"/>
              </a:rPr>
              <a:t>mon stage de 4</a:t>
            </a:r>
            <a:r>
              <a:rPr lang="fr-FR" b="1" baseline="30000" dirty="0">
                <a:sym typeface="Wingdings" panose="05000000000000000000" pitchFamily="2" charset="2"/>
              </a:rPr>
              <a:t>ème</a:t>
            </a:r>
            <a:r>
              <a:rPr lang="fr-FR" b="1" dirty="0">
                <a:sym typeface="Wingdings" panose="05000000000000000000" pitchFamily="2" charset="2"/>
              </a:rPr>
              <a:t> année </a:t>
            </a:r>
            <a:r>
              <a:rPr lang="fr-FR" b="0" dirty="0">
                <a:sym typeface="Wingdings" panose="05000000000000000000" pitchFamily="2" charset="2"/>
              </a:rPr>
              <a:t>et   donc j’avais déjà presque toutes les connaissances et j’ai apprécié  les mettre en application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b="0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b="1" dirty="0">
                <a:sym typeface="Wingdings" panose="05000000000000000000" pitchFamily="2" charset="2"/>
              </a:rPr>
              <a:t>Architecture de service </a:t>
            </a:r>
            <a:r>
              <a:rPr lang="fr-FR" b="0" dirty="0">
                <a:sym typeface="Wingdings" panose="05000000000000000000" pitchFamily="2" charset="2"/>
              </a:rPr>
              <a:t> développer une application web pour la gestion des salles de l’INSA monitoré une salle de l’</a:t>
            </a:r>
            <a:r>
              <a:rPr lang="fr-FR" b="0" dirty="0" err="1">
                <a:sym typeface="Wingdings" panose="05000000000000000000" pitchFamily="2" charset="2"/>
              </a:rPr>
              <a:t>insa</a:t>
            </a:r>
            <a:r>
              <a:rPr lang="fr-FR" b="0" dirty="0">
                <a:sym typeface="Wingdings" panose="05000000000000000000" pitchFamily="2" charset="2"/>
              </a:rPr>
              <a:t>  capteurs  superviseur  actionneurs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b="0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b="0" dirty="0">
                <a:sym typeface="Wingdings" panose="05000000000000000000" pitchFamily="2" charset="2"/>
              </a:rPr>
              <a:t>Micro services  </a:t>
            </a:r>
            <a:r>
              <a:rPr lang="fr-FR" b="0" dirty="0" err="1">
                <a:sym typeface="Wingdings" panose="05000000000000000000" pitchFamily="2" charset="2"/>
              </a:rPr>
              <a:t>springboot</a:t>
            </a:r>
            <a:r>
              <a:rPr lang="fr-FR" b="0" dirty="0">
                <a:sym typeface="Wingdings" panose="05000000000000000000" pitchFamily="2" charset="2"/>
              </a:rPr>
              <a:t> </a:t>
            </a:r>
            <a:r>
              <a:rPr lang="fr-FR" b="0" dirty="0" err="1">
                <a:sym typeface="Wingdings" panose="05000000000000000000" pitchFamily="2" charset="2"/>
              </a:rPr>
              <a:t>framework</a:t>
            </a:r>
            <a:r>
              <a:rPr lang="fr-FR" b="0" dirty="0">
                <a:sym typeface="Wingdings" panose="05000000000000000000" pitchFamily="2" charset="2"/>
              </a:rPr>
              <a:t>  utilisation de </a:t>
            </a:r>
            <a:r>
              <a:rPr lang="fr-FR" b="0" dirty="0" err="1">
                <a:sym typeface="Wingdings" panose="05000000000000000000" pitchFamily="2" charset="2"/>
              </a:rPr>
              <a:t>rest</a:t>
            </a:r>
            <a:r>
              <a:rPr lang="fr-FR" b="0" dirty="0">
                <a:sym typeface="Wingdings" panose="05000000000000000000" pitchFamily="2" charset="2"/>
              </a:rPr>
              <a:t> pour les décisions,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b="1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fr-FR" b="1" dirty="0">
                <a:sym typeface="Wingdings" panose="05000000000000000000" pitchFamily="2" charset="2"/>
              </a:rPr>
              <a:t>JAVA ++ compétences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b="0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fr-F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yacine180496.github.i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acine180496.github.io/SmartHM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hyperlink" Target="https://yacine180496.github.io/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6.gif"/><Relationship Id="rId9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553251" y="554911"/>
            <a:ext cx="830644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</a:rPr>
              <a:t>Yacine BENCHEHIDA</a:t>
            </a:r>
            <a:br>
              <a:rPr lang="en" sz="4000" dirty="0">
                <a:solidFill>
                  <a:schemeClr val="bg1"/>
                </a:solidFill>
              </a:rPr>
            </a:br>
            <a:br>
              <a:rPr lang="en" sz="4000" dirty="0">
                <a:solidFill>
                  <a:schemeClr val="bg1"/>
                </a:solidFill>
              </a:rPr>
            </a:br>
            <a:r>
              <a:rPr lang="en" sz="4000" dirty="0">
                <a:solidFill>
                  <a:schemeClr val="bg1"/>
                </a:solidFill>
              </a:rPr>
              <a:t>Innovative Smart Systems 2021-2022 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FD05CC7-C6C2-4536-A980-AE95E45537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715" y="3188873"/>
            <a:ext cx="2465973" cy="1781439"/>
          </a:xfrm>
          <a:prstGeom prst="rect">
            <a:avLst/>
          </a:prstGeom>
        </p:spPr>
      </p:pic>
      <p:sp>
        <p:nvSpPr>
          <p:cNvPr id="4" name="Google Shape;877;p13">
            <a:extLst>
              <a:ext uri="{FF2B5EF4-FFF2-40B4-BE49-F238E27FC236}">
                <a16:creationId xmlns:a16="http://schemas.microsoft.com/office/drawing/2014/main" id="{48821F9D-6D57-4B86-B872-FD43905C7808}"/>
              </a:ext>
            </a:extLst>
          </p:cNvPr>
          <p:cNvSpPr txBox="1">
            <a:spLocks/>
          </p:cNvSpPr>
          <p:nvPr/>
        </p:nvSpPr>
        <p:spPr>
          <a:xfrm>
            <a:off x="2027304" y="3908160"/>
            <a:ext cx="83064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Space Grotesk Light"/>
              <a:buNone/>
              <a:defRPr sz="58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Space Grotesk Light"/>
              <a:buNone/>
              <a:defRPr sz="58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Space Grotesk Light"/>
              <a:buNone/>
              <a:defRPr sz="58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Space Grotesk Light"/>
              <a:buNone/>
              <a:defRPr sz="58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Space Grotesk Light"/>
              <a:buNone/>
              <a:defRPr sz="58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Space Grotesk Light"/>
              <a:buNone/>
              <a:defRPr sz="58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Space Grotesk Light"/>
              <a:buNone/>
              <a:defRPr sz="58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Space Grotesk Light"/>
              <a:buNone/>
              <a:defRPr sz="58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Space Grotesk Light"/>
              <a:buNone/>
              <a:defRPr sz="58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r>
              <a:rPr lang="fr-FR" sz="3200" b="1" dirty="0">
                <a:solidFill>
                  <a:schemeClr val="accent1">
                    <a:lumMod val="50000"/>
                  </a:schemeClr>
                </a:solidFill>
              </a:rPr>
              <a:t>Présentation du Portfolio</a:t>
            </a:r>
          </a:p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yacine180496.github.io  </a:t>
            </a:r>
            <a:endParaRPr lang="fr-F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 4" descr="International – INSA">
            <a:extLst>
              <a:ext uri="{FF2B5EF4-FFF2-40B4-BE49-F238E27FC236}">
                <a16:creationId xmlns:a16="http://schemas.microsoft.com/office/drawing/2014/main" id="{21B9E2F9-0949-4455-942C-D0CDE8A7C9A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85" y="95416"/>
            <a:ext cx="1416416" cy="29694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720249" y="2297396"/>
            <a:ext cx="8277754" cy="10097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CE5CD"/>
                </a:solidFill>
              </a:rPr>
              <a:t>Module 4 – Data and Application</a:t>
            </a:r>
            <a:endParaRPr lang="en-US"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-349881" y="0"/>
            <a:ext cx="3039293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II – Partie analytique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42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4EC28F-D4B8-4429-957E-8377476989AC}"/>
              </a:ext>
            </a:extLst>
          </p:cNvPr>
          <p:cNvSpPr txBox="1"/>
          <p:nvPr/>
        </p:nvSpPr>
        <p:spPr>
          <a:xfrm>
            <a:off x="107577" y="152449"/>
            <a:ext cx="5267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0" algn="l">
              <a:buSzPts val="2200"/>
              <a:buNone/>
            </a:pPr>
            <a:r>
              <a:rPr lang="fr-FR" sz="2000" b="1" u="sng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Compétences attendues </a:t>
            </a:r>
            <a:endParaRPr lang="ar-AE" sz="2000" b="1" dirty="0">
              <a:solidFill>
                <a:schemeClr val="bg1"/>
              </a:solidFill>
              <a:latin typeface="Space Grotesk Light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FEC888-D0AB-4BFF-AE89-7AC9CC1BD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357"/>
            <a:ext cx="2468787" cy="1274589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E490394-9160-40E9-B15B-AD789E0B45EA}"/>
              </a:ext>
            </a:extLst>
          </p:cNvPr>
          <p:cNvCxnSpPr>
            <a:cxnSpLocks/>
          </p:cNvCxnSpPr>
          <p:nvPr/>
        </p:nvCxnSpPr>
        <p:spPr>
          <a:xfrm flipH="1">
            <a:off x="2655101" y="1127646"/>
            <a:ext cx="54914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81A3157-BD52-4562-B421-1CD87EA00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56" y="882633"/>
            <a:ext cx="1604436" cy="49002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E7B6C3-633C-457D-AB28-BED444BA4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295" y="84044"/>
            <a:ext cx="3553865" cy="2487706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6EAD24B4-12DD-4D6D-976E-87FB6090A3B0}"/>
              </a:ext>
            </a:extLst>
          </p:cNvPr>
          <p:cNvCxnSpPr>
            <a:cxnSpLocks/>
          </p:cNvCxnSpPr>
          <p:nvPr/>
        </p:nvCxnSpPr>
        <p:spPr>
          <a:xfrm flipH="1">
            <a:off x="5088150" y="1115038"/>
            <a:ext cx="382882" cy="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C920AA1E-A271-4169-8C40-999184B18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831" y="1702734"/>
            <a:ext cx="2718932" cy="1320015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E7E2D50F-EB5E-47BC-8B3C-70547B24A79A}"/>
              </a:ext>
            </a:extLst>
          </p:cNvPr>
          <p:cNvCxnSpPr>
            <a:cxnSpLocks/>
          </p:cNvCxnSpPr>
          <p:nvPr/>
        </p:nvCxnSpPr>
        <p:spPr>
          <a:xfrm flipV="1">
            <a:off x="1036662" y="1263641"/>
            <a:ext cx="0" cy="37483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Google Shape;912;p18">
            <a:extLst>
              <a:ext uri="{FF2B5EF4-FFF2-40B4-BE49-F238E27FC236}">
                <a16:creationId xmlns:a16="http://schemas.microsoft.com/office/drawing/2014/main" id="{8710E2CD-C062-4B66-8D3C-C9F0C2DDD79B}"/>
              </a:ext>
            </a:extLst>
          </p:cNvPr>
          <p:cNvSpPr txBox="1">
            <a:spLocks/>
          </p:cNvSpPr>
          <p:nvPr/>
        </p:nvSpPr>
        <p:spPr>
          <a:xfrm>
            <a:off x="274350" y="3502725"/>
            <a:ext cx="9144000" cy="754267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marR="0" lvl="1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marR="0" lvl="2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marR="0" lvl="3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marR="0" lvl="4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marR="0" lvl="5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marR="0" lvl="6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marR="0" lvl="7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marR="0" lvl="8" indent="-40640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88900" indent="0" algn="l">
              <a:buSzPts val="2200"/>
              <a:buNone/>
            </a:pPr>
            <a:r>
              <a:rPr lang="fr-FR" sz="1700" dirty="0">
                <a:solidFill>
                  <a:schemeClr val="accent1">
                    <a:lumMod val="50000"/>
                  </a:schemeClr>
                </a:solidFill>
              </a:rPr>
              <a:t>Module très intéressant qui m’a permis de réellement monter en compétences </a:t>
            </a:r>
          </a:p>
          <a:p>
            <a:pPr marL="546100" indent="-457200" algn="l">
              <a:buSzPts val="2200"/>
            </a:pPr>
            <a:endParaRPr lang="ar-AE" sz="17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Google Shape;912;p18">
                <a:extLst>
                  <a:ext uri="{FF2B5EF4-FFF2-40B4-BE49-F238E27FC236}">
                    <a16:creationId xmlns:a16="http://schemas.microsoft.com/office/drawing/2014/main" id="{5CB824A4-1C1A-44C9-9C52-41F6F01AE0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919" y="4398549"/>
                <a:ext cx="8824162" cy="75426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546100" indent="-457200">
                  <a:buSzPts val="2200"/>
                </a:pPr>
                <a:r>
                  <a:rPr lang="fr-FR" sz="2000" b="1" dirty="0"/>
                  <a:t>Note totale égale 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𝟑𝟑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𝟒𝟐</m:t>
                        </m:r>
                      </m:den>
                    </m:f>
                  </m:oMath>
                </a14:m>
                <a:endParaRPr lang="ar-AE" sz="2000" b="1" dirty="0"/>
              </a:p>
              <a:p>
                <a:pPr marL="546100" indent="-457200">
                  <a:buSzPts val="2200"/>
                </a:pPr>
                <a:endParaRPr lang="ar-AE" sz="2000" dirty="0"/>
              </a:p>
            </p:txBody>
          </p:sp>
        </mc:Choice>
        <mc:Fallback>
          <p:sp>
            <p:nvSpPr>
              <p:cNvPr id="44" name="Google Shape;912;p18">
                <a:extLst>
                  <a:ext uri="{FF2B5EF4-FFF2-40B4-BE49-F238E27FC236}">
                    <a16:creationId xmlns:a16="http://schemas.microsoft.com/office/drawing/2014/main" id="{5CB824A4-1C1A-44C9-9C52-41F6F01AE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19" y="4398549"/>
                <a:ext cx="8824162" cy="754267"/>
              </a:xfrm>
              <a:prstGeom prst="rect">
                <a:avLst/>
              </a:prstGeom>
              <a:blipFill>
                <a:blip r:embed="rId7"/>
                <a:stretch>
                  <a:fillRect l="-691" t="-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ZoneTexte 46">
            <a:extLst>
              <a:ext uri="{FF2B5EF4-FFF2-40B4-BE49-F238E27FC236}">
                <a16:creationId xmlns:a16="http://schemas.microsoft.com/office/drawing/2014/main" id="{C61519FF-0FF8-48AF-AE62-D3AF3637CFB3}"/>
              </a:ext>
            </a:extLst>
          </p:cNvPr>
          <p:cNvSpPr txBox="1"/>
          <p:nvPr/>
        </p:nvSpPr>
        <p:spPr>
          <a:xfrm>
            <a:off x="6875909" y="2655620"/>
            <a:ext cx="92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Space Grotesk Light" panose="020B0604020202020204" charset="0"/>
                <a:cs typeface="Space Grotesk Light" panose="020B060402020202020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</a:t>
            </a:r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Space Grotesk Light" panose="020B0604020202020204" charset="0"/>
                <a:cs typeface="Space Grotesk Light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720249" y="2297396"/>
            <a:ext cx="8277754" cy="10097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CE5CD"/>
                </a:solidFill>
              </a:rPr>
              <a:t>Module 5 – Innovation and Humanity</a:t>
            </a:r>
            <a:endParaRPr lang="en-US"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-349881" y="0"/>
            <a:ext cx="3039293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II – Partie analytique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71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9213FEF-E5AE-4929-B8ED-5544AFD88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7"/>
          <a:stretch/>
        </p:blipFill>
        <p:spPr>
          <a:xfrm>
            <a:off x="208233" y="227056"/>
            <a:ext cx="3903193" cy="202403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DD6B364-87F7-469B-911F-246B5BCDE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728" y="1979208"/>
            <a:ext cx="2426931" cy="2892414"/>
          </a:xfrm>
          <a:prstGeom prst="rect">
            <a:avLst/>
          </a:prstGeom>
        </p:spPr>
      </p:pic>
      <p:sp>
        <p:nvSpPr>
          <p:cNvPr id="17" name="Google Shape;1079;p27">
            <a:extLst>
              <a:ext uri="{FF2B5EF4-FFF2-40B4-BE49-F238E27FC236}">
                <a16:creationId xmlns:a16="http://schemas.microsoft.com/office/drawing/2014/main" id="{77ED133A-F6A0-4B47-90E8-F44705864902}"/>
              </a:ext>
            </a:extLst>
          </p:cNvPr>
          <p:cNvSpPr txBox="1">
            <a:spLocks/>
          </p:cNvSpPr>
          <p:nvPr/>
        </p:nvSpPr>
        <p:spPr>
          <a:xfrm>
            <a:off x="4500659" y="152449"/>
            <a:ext cx="4778230" cy="914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285750" indent="-285750">
              <a:spcAft>
                <a:spcPts val="800"/>
              </a:spcAft>
              <a:buClr>
                <a:schemeClr val="bg1"/>
              </a:buClr>
            </a:pPr>
            <a:r>
              <a:rPr lang="fr-FR" sz="1800" b="1" dirty="0">
                <a:solidFill>
                  <a:schemeClr val="bg1">
                    <a:lumMod val="95000"/>
                  </a:schemeClr>
                </a:solidFill>
              </a:rPr>
              <a:t>Différents outils de créativité visant à l'innovation et la manière de protéger notre travail</a:t>
            </a:r>
            <a:r>
              <a:rPr lang="fr-FR" sz="18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1F9D7B43-AC11-47FC-B695-7571E85C7EB9}"/>
              </a:ext>
            </a:extLst>
          </p:cNvPr>
          <p:cNvCxnSpPr>
            <a:cxnSpLocks/>
          </p:cNvCxnSpPr>
          <p:nvPr/>
        </p:nvCxnSpPr>
        <p:spPr>
          <a:xfrm>
            <a:off x="4111426" y="1351711"/>
            <a:ext cx="1986302" cy="1478953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912;p18">
                <a:extLst>
                  <a:ext uri="{FF2B5EF4-FFF2-40B4-BE49-F238E27FC236}">
                    <a16:creationId xmlns:a16="http://schemas.microsoft.com/office/drawing/2014/main" id="{7E65E65A-C888-4274-9571-3CFD322134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48" y="4613917"/>
                <a:ext cx="8824162" cy="75426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546100" indent="-457200">
                  <a:buSzPts val="2200"/>
                </a:pPr>
                <a:r>
                  <a:rPr lang="fr-FR" sz="2000" b="1" dirty="0"/>
                  <a:t>Note totale égale 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𝟏𝟏</m:t>
                        </m:r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endParaRPr lang="ar-AE" sz="2000" b="1" dirty="0"/>
              </a:p>
              <a:p>
                <a:pPr marL="546100" indent="-457200">
                  <a:buSzPts val="2200"/>
                </a:pPr>
                <a:endParaRPr lang="ar-AE" sz="2000" dirty="0"/>
              </a:p>
            </p:txBody>
          </p:sp>
        </mc:Choice>
        <mc:Fallback>
          <p:sp>
            <p:nvSpPr>
              <p:cNvPr id="23" name="Google Shape;912;p18">
                <a:extLst>
                  <a:ext uri="{FF2B5EF4-FFF2-40B4-BE49-F238E27FC236}">
                    <a16:creationId xmlns:a16="http://schemas.microsoft.com/office/drawing/2014/main" id="{7E65E65A-C888-4274-9571-3CFD32213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8" y="4613917"/>
                <a:ext cx="8824162" cy="754267"/>
              </a:xfrm>
              <a:prstGeom prst="rect">
                <a:avLst/>
              </a:prstGeom>
              <a:blipFill>
                <a:blip r:embed="rId5"/>
                <a:stretch>
                  <a:fillRect l="-760" t="-16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89D82C-893B-4A84-8C87-9DFB307C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8" y="2780713"/>
            <a:ext cx="2687236" cy="1455586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8250607-E77F-4ECA-B096-C89054BE2203}"/>
              </a:ext>
            </a:extLst>
          </p:cNvPr>
          <p:cNvCxnSpPr>
            <a:cxnSpLocks/>
          </p:cNvCxnSpPr>
          <p:nvPr/>
        </p:nvCxnSpPr>
        <p:spPr>
          <a:xfrm flipH="1">
            <a:off x="2752185" y="3400536"/>
            <a:ext cx="446214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Google Shape;1079;p27">
            <a:extLst>
              <a:ext uri="{FF2B5EF4-FFF2-40B4-BE49-F238E27FC236}">
                <a16:creationId xmlns:a16="http://schemas.microsoft.com/office/drawing/2014/main" id="{7708C99C-21F2-47F8-9A3F-E1A10F34956E}"/>
              </a:ext>
            </a:extLst>
          </p:cNvPr>
          <p:cNvSpPr txBox="1">
            <a:spLocks/>
          </p:cNvSpPr>
          <p:nvPr/>
        </p:nvSpPr>
        <p:spPr>
          <a:xfrm>
            <a:off x="3198399" y="2571750"/>
            <a:ext cx="2899329" cy="2521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 b="0" i="0" u="none" strike="noStrike" cap="none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285750" indent="-285750">
              <a:spcAft>
                <a:spcPts val="800"/>
              </a:spcAft>
              <a:buClr>
                <a:schemeClr val="bg1"/>
              </a:buClr>
            </a:pPr>
            <a:r>
              <a:rPr lang="fr-FR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Objectif : </a:t>
            </a:r>
          </a:p>
          <a:p>
            <a:pPr marL="0" indent="0">
              <a:spcAft>
                <a:spcPts val="800"/>
              </a:spcAft>
              <a:buClr>
                <a:schemeClr val="bg1"/>
              </a:buClr>
              <a:buNone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Etudier la spécification, la planification et l'évaluation des risques des projets. 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735617" y="2066875"/>
            <a:ext cx="8277754" cy="10097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CE5CD"/>
                </a:solidFill>
              </a:rPr>
              <a:t>Module 6 – Innovative Project</a:t>
            </a:r>
            <a:endParaRPr lang="en-US"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-349881" y="0"/>
            <a:ext cx="3039293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II – Partie analytique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99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912;p18">
                <a:extLst>
                  <a:ext uri="{FF2B5EF4-FFF2-40B4-BE49-F238E27FC236}">
                    <a16:creationId xmlns:a16="http://schemas.microsoft.com/office/drawing/2014/main" id="{BFB6708B-7376-47D6-9020-21AA4BEA08C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9961" y="4479983"/>
                <a:ext cx="8824162" cy="75426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546100" indent="-457200" algn="l">
                  <a:buSzPts val="2200"/>
                </a:pPr>
                <a:r>
                  <a:rPr lang="fr-FR" sz="2000" dirty="0"/>
                  <a:t>Note totale égale 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𝟐𝟑</m:t>
                        </m:r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𝟐𝟖</m:t>
                        </m:r>
                      </m:den>
                    </m:f>
                  </m:oMath>
                </a14:m>
                <a:endParaRPr lang="fr-FR" sz="2000" b="1" dirty="0"/>
              </a:p>
              <a:p>
                <a:pPr marL="546100" indent="-457200" algn="l">
                  <a:buSzPts val="2200"/>
                </a:pPr>
                <a:endParaRPr sz="2000" dirty="0"/>
              </a:p>
            </p:txBody>
          </p:sp>
        </mc:Choice>
        <mc:Fallback>
          <p:sp>
            <p:nvSpPr>
              <p:cNvPr id="8" name="Google Shape;912;p18">
                <a:extLst>
                  <a:ext uri="{FF2B5EF4-FFF2-40B4-BE49-F238E27FC236}">
                    <a16:creationId xmlns:a16="http://schemas.microsoft.com/office/drawing/2014/main" id="{BFB6708B-7376-47D6-9020-21AA4BEA08C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961" y="4479983"/>
                <a:ext cx="8824162" cy="754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370D8ABE-5BD9-40A4-B635-D036E90B8F4F}"/>
              </a:ext>
            </a:extLst>
          </p:cNvPr>
          <p:cNvSpPr txBox="1"/>
          <p:nvPr/>
        </p:nvSpPr>
        <p:spPr>
          <a:xfrm>
            <a:off x="-59519" y="-29013"/>
            <a:ext cx="5267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0" algn="l">
              <a:buSzPts val="2200"/>
              <a:buNone/>
            </a:pPr>
            <a:r>
              <a:rPr lang="fr-FR" sz="2000" b="1" u="sng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Compétences attendues </a:t>
            </a:r>
            <a:endParaRPr lang="ar-AE" sz="2000" b="1" dirty="0">
              <a:solidFill>
                <a:schemeClr val="bg1"/>
              </a:solidFill>
              <a:latin typeface="Space Grotesk Light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AB9F8A-A827-4BA6-B97B-EB63EF607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1" y="423389"/>
            <a:ext cx="4285526" cy="212847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AC2DAB3-80B7-4E91-98D9-163456C85ED4}"/>
              </a:ext>
            </a:extLst>
          </p:cNvPr>
          <p:cNvSpPr txBox="1"/>
          <p:nvPr/>
        </p:nvSpPr>
        <p:spPr>
          <a:xfrm>
            <a:off x="770814" y="2604159"/>
            <a:ext cx="348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Space Grotesk Light" panose="020B0604020202020204" charset="0"/>
                <a:cs typeface="Space Grotesk Light" panose="020B0604020202020204" charset="0"/>
                <a:hlinkClick r:id="rId5" tooltip="Site we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 : Lien Site Web</a:t>
            </a:r>
            <a:endParaRPr lang="fr-FR" sz="1600" dirty="0">
              <a:solidFill>
                <a:schemeClr val="bg1">
                  <a:lumMod val="95000"/>
                </a:schemeClr>
              </a:solidFill>
              <a:latin typeface="Space Grotesk Light" panose="020B0604020202020204" charset="0"/>
              <a:cs typeface="Space Grotesk Light" panose="020B0604020202020204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C5BD2D4-CD49-4AFD-A1CB-D5F30951CE01}"/>
              </a:ext>
            </a:extLst>
          </p:cNvPr>
          <p:cNvCxnSpPr>
            <a:cxnSpLocks/>
          </p:cNvCxnSpPr>
          <p:nvPr/>
        </p:nvCxnSpPr>
        <p:spPr>
          <a:xfrm flipV="1">
            <a:off x="1958736" y="3005503"/>
            <a:ext cx="0" cy="44612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CB74B19B-FB72-4532-8038-989D6212F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35" y="3571175"/>
            <a:ext cx="893847" cy="89384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4948C26-B9E8-4780-BA3B-BE233DE5F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361" y="3556214"/>
            <a:ext cx="633934" cy="893847"/>
          </a:xfrm>
          <a:prstGeom prst="rect">
            <a:avLst/>
          </a:prstGeom>
        </p:spPr>
      </p:pic>
      <p:pic>
        <p:nvPicPr>
          <p:cNvPr id="897" name="Image 896">
            <a:extLst>
              <a:ext uri="{FF2B5EF4-FFF2-40B4-BE49-F238E27FC236}">
                <a16:creationId xmlns:a16="http://schemas.microsoft.com/office/drawing/2014/main" id="{7399CDC4-9C81-4602-A690-A4C0DD72C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6453" y="3555846"/>
            <a:ext cx="633935" cy="894215"/>
          </a:xfrm>
          <a:prstGeom prst="rect">
            <a:avLst/>
          </a:prstGeom>
        </p:spPr>
      </p:pic>
      <p:pic>
        <p:nvPicPr>
          <p:cNvPr id="903" name="Image 902">
            <a:extLst>
              <a:ext uri="{FF2B5EF4-FFF2-40B4-BE49-F238E27FC236}">
                <a16:creationId xmlns:a16="http://schemas.microsoft.com/office/drawing/2014/main" id="{4C0F1BEB-FA0A-4F05-B8A9-32890D365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2433" y="2410097"/>
            <a:ext cx="1021485" cy="2607363"/>
          </a:xfrm>
          <a:prstGeom prst="rect">
            <a:avLst/>
          </a:prstGeom>
        </p:spPr>
      </p:pic>
      <p:pic>
        <p:nvPicPr>
          <p:cNvPr id="908" name="Image 907">
            <a:extLst>
              <a:ext uri="{FF2B5EF4-FFF2-40B4-BE49-F238E27FC236}">
                <a16:creationId xmlns:a16="http://schemas.microsoft.com/office/drawing/2014/main" id="{0F05CF77-B466-4775-BCE8-52688F27FC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8515" y="152449"/>
            <a:ext cx="3532487" cy="2128478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8C584264-A389-441C-AA6E-16ACB5C86D75}"/>
              </a:ext>
            </a:extLst>
          </p:cNvPr>
          <p:cNvSpPr txBox="1"/>
          <p:nvPr/>
        </p:nvSpPr>
        <p:spPr>
          <a:xfrm>
            <a:off x="5458488" y="2383460"/>
            <a:ext cx="1960099" cy="5847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Space Grotesk Light" panose="020B0604020202020204" charset="0"/>
                <a:cs typeface="Space Grotesk Light" panose="020B0604020202020204" charset="0"/>
              </a:rPr>
              <a:t>Projet intégrateur </a:t>
            </a:r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Space Grotesk Light" panose="020B0604020202020204" charset="0"/>
                <a:cs typeface="Space Grotesk Light" panose="020B0604020202020204" charset="0"/>
                <a:sym typeface="Wingdings" panose="05000000000000000000" pitchFamily="2" charset="2"/>
              </a:rPr>
              <a:t>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Space Grotesk Light" panose="020B0604020202020204" charset="0"/>
                <a:cs typeface="Space Grotesk Light" panose="020B0604020202020204" charset="0"/>
                <a:sym typeface="Wingdings" panose="05000000000000000000" pitchFamily="2" charset="2"/>
              </a:rPr>
              <a:t>RTK Solution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Space Grotesk Light" panose="020B0604020202020204" charset="0"/>
              <a:cs typeface="Space Grotesk Light" panose="020B0604020202020204" charset="0"/>
            </a:endParaRPr>
          </a:p>
        </p:txBody>
      </p:sp>
      <p:cxnSp>
        <p:nvCxnSpPr>
          <p:cNvPr id="910" name="Connecteur : en arc 909">
            <a:extLst>
              <a:ext uri="{FF2B5EF4-FFF2-40B4-BE49-F238E27FC236}">
                <a16:creationId xmlns:a16="http://schemas.microsoft.com/office/drawing/2014/main" id="{83B11B23-9CCF-485A-914E-9163F8A29DA7}"/>
              </a:ext>
            </a:extLst>
          </p:cNvPr>
          <p:cNvCxnSpPr>
            <a:cxnSpLocks/>
            <a:endCxn id="903" idx="1"/>
          </p:cNvCxnSpPr>
          <p:nvPr/>
        </p:nvCxnSpPr>
        <p:spPr>
          <a:xfrm>
            <a:off x="4995582" y="2280927"/>
            <a:ext cx="3076851" cy="1432852"/>
          </a:xfrm>
          <a:prstGeom prst="curvedConnector3">
            <a:avLst>
              <a:gd name="adj1" fmla="val 323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5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510859" y="1562000"/>
            <a:ext cx="8277754" cy="10097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CE5CD"/>
                </a:solidFill>
              </a:rPr>
              <a:t>Retour et Avenir</a:t>
            </a:r>
            <a:endParaRPr lang="en-US"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-121281" y="0"/>
            <a:ext cx="1264281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–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0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996639-47FA-43A4-8B2C-D22046658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89A402-2A73-4152-A58D-01B3BFE6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59" y="335146"/>
            <a:ext cx="1179015" cy="11721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5FF147-30B3-4727-8EB5-F0EF4811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31" y="3435431"/>
            <a:ext cx="2174252" cy="72112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CE104A-E8E2-4F14-94BD-BFFDA9A83996}"/>
              </a:ext>
            </a:extLst>
          </p:cNvPr>
          <p:cNvSpPr txBox="1"/>
          <p:nvPr/>
        </p:nvSpPr>
        <p:spPr>
          <a:xfrm>
            <a:off x="5239008" y="2503334"/>
            <a:ext cx="35430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MISSIONS : </a:t>
            </a:r>
          </a:p>
          <a:p>
            <a:endParaRPr lang="fr-FR" sz="1800" dirty="0">
              <a:solidFill>
                <a:schemeClr val="bg1"/>
              </a:solidFill>
              <a:latin typeface="Space Grotesk Light" panose="020B0604020202020204" charset="0"/>
              <a:cs typeface="Space Grotesk Light" panose="020B0604020202020204" charset="0"/>
            </a:endParaRPr>
          </a:p>
          <a:p>
            <a:r>
              <a:rPr lang="fr-FR" sz="18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Mettre en place une infrastructure entière avec l’utilisation : </a:t>
            </a:r>
            <a:br>
              <a:rPr lang="fr-FR" sz="18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</a:br>
            <a:r>
              <a:rPr lang="fr-FR" sz="18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- </a:t>
            </a:r>
            <a:r>
              <a:rPr lang="fr-FR" sz="1800" dirty="0" err="1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Switchs</a:t>
            </a:r>
            <a:r>
              <a:rPr lang="fr-FR" sz="18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 HPE, Juniper</a:t>
            </a:r>
            <a:br>
              <a:rPr lang="fr-FR" sz="18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</a:br>
            <a:r>
              <a:rPr lang="fr-FR" sz="18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- Coupe-feu Fortinet, Stormshield </a:t>
            </a:r>
            <a:br>
              <a:rPr lang="fr-FR" sz="18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</a:br>
            <a:r>
              <a:rPr lang="fr-FR" sz="1800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…</a:t>
            </a:r>
          </a:p>
        </p:txBody>
      </p:sp>
      <p:pic>
        <p:nvPicPr>
          <p:cNvPr id="11" name="Image 10" descr="Une image contenant ciel, sport, pêche&#10;&#10;Description générée automatiquement">
            <a:extLst>
              <a:ext uri="{FF2B5EF4-FFF2-40B4-BE49-F238E27FC236}">
                <a16:creationId xmlns:a16="http://schemas.microsoft.com/office/drawing/2014/main" id="{E2F19D1F-1D9D-43A4-B367-4E5D74B9C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229369"/>
            <a:ext cx="3257550" cy="183141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E30AD92-15AB-4B9F-BC16-EFC73643F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6" y="370536"/>
            <a:ext cx="2104644" cy="18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7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9755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dirty="0">
                <a:solidFill>
                  <a:schemeClr val="lt1"/>
                </a:solidFill>
              </a:rPr>
              <a:t>MERCI ISS ! </a:t>
            </a:r>
            <a:endParaRPr sz="29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2417815" y="36676"/>
            <a:ext cx="453623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Sommaire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3" name="Google Shape;893;p15"/>
          <p:cNvSpPr txBox="1">
            <a:spLocks noGrp="1"/>
          </p:cNvSpPr>
          <p:nvPr>
            <p:ph type="subTitle" idx="4294967295"/>
          </p:nvPr>
        </p:nvSpPr>
        <p:spPr>
          <a:xfrm>
            <a:off x="1889183" y="1533150"/>
            <a:ext cx="7527981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</a:rPr>
              <a:t>I – Profil</a:t>
            </a:r>
          </a:p>
          <a:p>
            <a:pPr marL="0" indent="0">
              <a:buNone/>
            </a:pPr>
            <a:r>
              <a:rPr lang="fr-FR" sz="3200" b="1" dirty="0">
                <a:solidFill>
                  <a:schemeClr val="bg1"/>
                </a:solidFill>
              </a:rPr>
              <a:t>II – Partie Analytique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</a:rPr>
              <a:t>III – Retour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00;p16">
            <a:extLst>
              <a:ext uri="{FF2B5EF4-FFF2-40B4-BE49-F238E27FC236}">
                <a16:creationId xmlns:a16="http://schemas.microsoft.com/office/drawing/2014/main" id="{344996DE-C714-4D93-9E4D-1D78C36733A5}"/>
              </a:ext>
            </a:extLst>
          </p:cNvPr>
          <p:cNvSpPr txBox="1">
            <a:spLocks/>
          </p:cNvSpPr>
          <p:nvPr/>
        </p:nvSpPr>
        <p:spPr>
          <a:xfrm>
            <a:off x="-115261" y="15368"/>
            <a:ext cx="1375442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800"/>
              </a:spcAft>
            </a:pPr>
            <a:r>
              <a:rPr lang="fr-FR" sz="1800" dirty="0">
                <a:solidFill>
                  <a:schemeClr val="bg1">
                    <a:lumMod val="95000"/>
                  </a:schemeClr>
                </a:solidFill>
                <a:latin typeface="Space Grotesk Light" panose="020B0604020202020204" charset="0"/>
                <a:cs typeface="Space Grotesk Light" panose="020B0604020202020204" charset="0"/>
              </a:rPr>
              <a:t>I – Profil</a:t>
            </a:r>
          </a:p>
        </p:txBody>
      </p:sp>
      <p:pic>
        <p:nvPicPr>
          <p:cNvPr id="5" name="Graphique 4" descr="Badge à suivre avec un remplissage uni">
            <a:extLst>
              <a:ext uri="{FF2B5EF4-FFF2-40B4-BE49-F238E27FC236}">
                <a16:creationId xmlns:a16="http://schemas.microsoft.com/office/drawing/2014/main" id="{F3BE9301-D7BA-4C6B-B18D-4826FD466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3791" y="1165789"/>
            <a:ext cx="914400" cy="914400"/>
          </a:xfrm>
          <a:prstGeom prst="rect">
            <a:avLst/>
          </a:prstGeom>
        </p:spPr>
      </p:pic>
      <p:pic>
        <p:nvPicPr>
          <p:cNvPr id="8" name="Image 7" descr="Une image contenant intérieur, équipement électronique, clavier, projecteur&#10;&#10;Description générée automatiquement">
            <a:extLst>
              <a:ext uri="{FF2B5EF4-FFF2-40B4-BE49-F238E27FC236}">
                <a16:creationId xmlns:a16="http://schemas.microsoft.com/office/drawing/2014/main" id="{44D8EAB7-7839-45D3-A035-8C7632BCE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50" y="650916"/>
            <a:ext cx="3893116" cy="19441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12A9AD5-E809-430B-8351-B58B08443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6" y="650916"/>
            <a:ext cx="3801380" cy="179335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4FD5648-7E8A-469E-967D-9EF9A1241DE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95921" y="3465499"/>
            <a:ext cx="1740134" cy="112061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A7786DE-3ADD-4FA3-AB03-ED5B00F4B2DA}"/>
              </a:ext>
            </a:extLst>
          </p:cNvPr>
          <p:cNvSpPr/>
          <p:nvPr/>
        </p:nvSpPr>
        <p:spPr>
          <a:xfrm>
            <a:off x="2658675" y="3711389"/>
            <a:ext cx="1298130" cy="4994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F646F24-83E5-4B13-8542-A012779E6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84" y="2839563"/>
            <a:ext cx="3429775" cy="21224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781722" y="1629015"/>
            <a:ext cx="7580556" cy="10097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CE5CD"/>
                </a:solidFill>
              </a:rPr>
              <a:t>Module 1 - Smart </a:t>
            </a:r>
            <a:r>
              <a:rPr lang="fr-FR" dirty="0" err="1">
                <a:solidFill>
                  <a:srgbClr val="FCE5CD"/>
                </a:solidFill>
              </a:rPr>
              <a:t>Device</a:t>
            </a:r>
            <a:r>
              <a:rPr lang="fr-FR" dirty="0">
                <a:solidFill>
                  <a:srgbClr val="FCE5CD"/>
                </a:solidFill>
              </a:rPr>
              <a:t> 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-349881" y="0"/>
            <a:ext cx="3039293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II – Partie analytique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13BEC0-66A8-47C7-B7D9-15207A05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22" y="281927"/>
            <a:ext cx="5546233" cy="2576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912;p18">
                <a:extLst>
                  <a:ext uri="{FF2B5EF4-FFF2-40B4-BE49-F238E27FC236}">
                    <a16:creationId xmlns:a16="http://schemas.microsoft.com/office/drawing/2014/main" id="{BFB6708B-7376-47D6-9020-21AA4BEA08C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3013" y="4625979"/>
                <a:ext cx="8824162" cy="75426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546100" indent="-457200" algn="l">
                  <a:buSzPts val="2200"/>
                </a:pPr>
                <a:r>
                  <a:rPr lang="fr-FR" sz="2000" dirty="0"/>
                  <a:t>Note totale égale 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𝟐𝟐</m:t>
                        </m:r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𝟑𝟎</m:t>
                        </m:r>
                      </m:den>
                    </m:f>
                  </m:oMath>
                </a14:m>
                <a:endParaRPr lang="fr-FR" sz="2000" b="1" dirty="0"/>
              </a:p>
              <a:p>
                <a:pPr marL="546100" indent="-457200" algn="l">
                  <a:buSzPts val="2200"/>
                </a:pPr>
                <a:endParaRPr sz="2000" dirty="0"/>
              </a:p>
            </p:txBody>
          </p:sp>
        </mc:Choice>
        <mc:Fallback>
          <p:sp>
            <p:nvSpPr>
              <p:cNvPr id="8" name="Google Shape;912;p18">
                <a:extLst>
                  <a:ext uri="{FF2B5EF4-FFF2-40B4-BE49-F238E27FC236}">
                    <a16:creationId xmlns:a16="http://schemas.microsoft.com/office/drawing/2014/main" id="{BFB6708B-7376-47D6-9020-21AA4BEA08C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3013" y="4625979"/>
                <a:ext cx="8824162" cy="754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912;p18">
            <a:extLst>
              <a:ext uri="{FF2B5EF4-FFF2-40B4-BE49-F238E27FC236}">
                <a16:creationId xmlns:a16="http://schemas.microsoft.com/office/drawing/2014/main" id="{9CEFA302-615C-46F6-BC88-FF804DC39317}"/>
              </a:ext>
            </a:extLst>
          </p:cNvPr>
          <p:cNvSpPr txBox="1">
            <a:spLocks/>
          </p:cNvSpPr>
          <p:nvPr/>
        </p:nvSpPr>
        <p:spPr>
          <a:xfrm>
            <a:off x="0" y="391124"/>
            <a:ext cx="3185363" cy="754267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marR="0" lvl="1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marR="0" lvl="2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marR="0" lvl="3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marR="0" lvl="4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marR="0" lvl="5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marR="0" lvl="6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marR="0" lvl="7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marR="0" lvl="8" indent="-40640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88900" indent="0" algn="l">
              <a:buSzPts val="2200"/>
              <a:buNone/>
            </a:pPr>
            <a:r>
              <a:rPr lang="fr-FR" dirty="0"/>
              <a:t>Cycle de vie du capteur </a:t>
            </a:r>
          </a:p>
          <a:p>
            <a:pPr marL="88900" indent="0" algn="l">
              <a:buSzPts val="2200"/>
              <a:buNone/>
            </a:pPr>
            <a:endParaRPr lang="fr-FR" dirty="0"/>
          </a:p>
          <a:p>
            <a:pPr marL="546100" indent="-457200" algn="l">
              <a:buSzPts val="2200"/>
            </a:pPr>
            <a:endParaRPr lang="ar-A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D8ABE-5BD9-40A4-B635-D036E90B8F4F}"/>
              </a:ext>
            </a:extLst>
          </p:cNvPr>
          <p:cNvSpPr txBox="1"/>
          <p:nvPr/>
        </p:nvSpPr>
        <p:spPr>
          <a:xfrm>
            <a:off x="-130629" y="2613891"/>
            <a:ext cx="5267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0" algn="l">
              <a:buSzPts val="2200"/>
              <a:buNone/>
            </a:pPr>
            <a:r>
              <a:rPr lang="fr-FR" sz="2000" b="1" u="sng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Compétences attendues </a:t>
            </a:r>
            <a:endParaRPr lang="ar-AE" sz="2000" b="1" dirty="0">
              <a:solidFill>
                <a:schemeClr val="bg1"/>
              </a:solidFill>
              <a:latin typeface="Space Grotesk Light" panose="020B060402020202020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CFF9DE5-054B-4D86-AA74-1EBF20669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88" y="3096577"/>
            <a:ext cx="897066" cy="1196088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FBE9E4A-0710-455E-BC7F-B3726F8A7666}"/>
              </a:ext>
            </a:extLst>
          </p:cNvPr>
          <p:cNvCxnSpPr>
            <a:cxnSpLocks/>
          </p:cNvCxnSpPr>
          <p:nvPr/>
        </p:nvCxnSpPr>
        <p:spPr>
          <a:xfrm>
            <a:off x="1319897" y="3733041"/>
            <a:ext cx="545567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9E8E7D27-735B-4F3A-892F-23E4B685C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320" y="3104565"/>
            <a:ext cx="1276962" cy="1276962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2B94807-DD2D-4DD0-953C-446DB173637E}"/>
              </a:ext>
            </a:extLst>
          </p:cNvPr>
          <p:cNvCxnSpPr>
            <a:cxnSpLocks/>
          </p:cNvCxnSpPr>
          <p:nvPr/>
        </p:nvCxnSpPr>
        <p:spPr>
          <a:xfrm>
            <a:off x="3354886" y="3707309"/>
            <a:ext cx="545567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853D5F72-EF79-4AD7-87E1-EDE695841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7637" y="3106616"/>
            <a:ext cx="1880083" cy="128012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4E2BA887-885B-4893-8C5E-6282DA89F111}"/>
              </a:ext>
            </a:extLst>
          </p:cNvPr>
          <p:cNvSpPr txBox="1"/>
          <p:nvPr/>
        </p:nvSpPr>
        <p:spPr>
          <a:xfrm>
            <a:off x="38044" y="4318202"/>
            <a:ext cx="193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  <a:cs typeface="Aldhabi" panose="01000000000000000000" pitchFamily="2" charset="-78"/>
              </a:rPr>
              <a:t>Capteur - AIME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53ABF0F-B2F8-47A1-8370-F3B1C03ECEBB}"/>
              </a:ext>
            </a:extLst>
          </p:cNvPr>
          <p:cNvSpPr txBox="1"/>
          <p:nvPr/>
        </p:nvSpPr>
        <p:spPr>
          <a:xfrm>
            <a:off x="4113233" y="4412334"/>
            <a:ext cx="146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  <a:cs typeface="Aldhabi" panose="01000000000000000000" pitchFamily="2" charset="-78"/>
              </a:rPr>
              <a:t>KiCad</a:t>
            </a:r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  <a:cs typeface="Aldhabi" panose="01000000000000000000" pitchFamily="2" charset="-78"/>
              </a:rPr>
              <a:t> – PCB </a:t>
            </a:r>
          </a:p>
        </p:txBody>
      </p:sp>
      <p:pic>
        <p:nvPicPr>
          <p:cNvPr id="22" name="Image 21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51A4A0A9-1E59-4BF7-8807-9529965FE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529" y="3234707"/>
            <a:ext cx="2075018" cy="1194645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85B1E5E-52DA-4028-A21A-E1E0821412EE}"/>
              </a:ext>
            </a:extLst>
          </p:cNvPr>
          <p:cNvCxnSpPr>
            <a:cxnSpLocks/>
          </p:cNvCxnSpPr>
          <p:nvPr/>
        </p:nvCxnSpPr>
        <p:spPr>
          <a:xfrm>
            <a:off x="5958638" y="3694621"/>
            <a:ext cx="545567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9069514-D19E-475D-A12B-A0EFB5348CAA}"/>
              </a:ext>
            </a:extLst>
          </p:cNvPr>
          <p:cNvSpPr txBox="1"/>
          <p:nvPr/>
        </p:nvSpPr>
        <p:spPr>
          <a:xfrm>
            <a:off x="6515586" y="4472090"/>
            <a:ext cx="2734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702030302020204" pitchFamily="66" charset="0"/>
                <a:cs typeface="Aldhabi" panose="01000000000000000000" pitchFamily="2" charset="-78"/>
              </a:rPr>
              <a:t>Collecte de données avec TTN – Protocole </a:t>
            </a:r>
            <a:r>
              <a:rPr lang="fr-FR" dirty="0" err="1">
                <a:solidFill>
                  <a:schemeClr val="bg1"/>
                </a:solidFill>
                <a:latin typeface="Comic Sans MS" panose="030F0702030302020204" pitchFamily="66" charset="0"/>
                <a:cs typeface="Aldhabi" panose="01000000000000000000" pitchFamily="2" charset="-78"/>
              </a:rPr>
              <a:t>LoRaWAN</a:t>
            </a:r>
            <a:endParaRPr lang="fr-FR" dirty="0">
              <a:solidFill>
                <a:schemeClr val="bg1"/>
              </a:solidFill>
              <a:latin typeface="Comic Sans MS" panose="030F0702030302020204" pitchFamily="66" charset="0"/>
              <a:cs typeface="Aldhabi" panose="01000000000000000000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866246" y="2066875"/>
            <a:ext cx="7580556" cy="10097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CE5CD"/>
                </a:solidFill>
              </a:rPr>
              <a:t>Module 2 – Protocoles et communication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-349881" y="0"/>
            <a:ext cx="3039293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II – Partie analytique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1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912;p18">
                <a:extLst>
                  <a:ext uri="{FF2B5EF4-FFF2-40B4-BE49-F238E27FC236}">
                    <a16:creationId xmlns:a16="http://schemas.microsoft.com/office/drawing/2014/main" id="{49BB7033-8AC3-4B4B-AA81-5E78927F0E1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3013" y="4625979"/>
                <a:ext cx="8824162" cy="75426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546100" indent="-457200" algn="l">
                  <a:buSzPts val="2200"/>
                </a:pPr>
                <a:r>
                  <a:rPr lang="fr-FR" sz="2000" dirty="0"/>
                  <a:t>Note totale égale 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𝟐𝟑</m:t>
                        </m:r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𝟐𝟑</m:t>
                        </m:r>
                      </m:den>
                    </m:f>
                  </m:oMath>
                </a14:m>
                <a:endParaRPr lang="fr-FR" sz="2000" b="1" dirty="0"/>
              </a:p>
              <a:p>
                <a:pPr marL="546100" indent="-457200" algn="l">
                  <a:buSzPts val="2200"/>
                </a:pPr>
                <a:endParaRPr sz="2000" dirty="0"/>
              </a:p>
            </p:txBody>
          </p:sp>
        </mc:Choice>
        <mc:Fallback>
          <p:sp>
            <p:nvSpPr>
              <p:cNvPr id="9" name="Google Shape;912;p18">
                <a:extLst>
                  <a:ext uri="{FF2B5EF4-FFF2-40B4-BE49-F238E27FC236}">
                    <a16:creationId xmlns:a16="http://schemas.microsoft.com/office/drawing/2014/main" id="{49BB7033-8AC3-4B4B-AA81-5E78927F0E1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3013" y="4625979"/>
                <a:ext cx="8824162" cy="754267"/>
              </a:xfrm>
              <a:prstGeom prst="rect">
                <a:avLst/>
              </a:prstGeom>
              <a:blipFill>
                <a:blip r:embed="rId3"/>
                <a:stretch>
                  <a:fillRect l="-1105" t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79CB826C-CCAF-406C-8504-E6038AC0CA19}"/>
              </a:ext>
            </a:extLst>
          </p:cNvPr>
          <p:cNvSpPr txBox="1"/>
          <p:nvPr/>
        </p:nvSpPr>
        <p:spPr>
          <a:xfrm>
            <a:off x="0" y="239524"/>
            <a:ext cx="5267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0" algn="l">
              <a:buSzPts val="2200"/>
              <a:buNone/>
            </a:pPr>
            <a:r>
              <a:rPr lang="fr-FR" sz="2000" b="1" u="sng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Compétences attendues </a:t>
            </a:r>
            <a:endParaRPr lang="ar-AE" sz="2000" b="1" dirty="0">
              <a:solidFill>
                <a:schemeClr val="bg1"/>
              </a:solidFill>
              <a:latin typeface="Space Grotesk Light" panose="020B0604020202020204" charset="0"/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D025B2-D914-4C60-A785-054F1202B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776" y="935994"/>
            <a:ext cx="1927881" cy="112459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F3FB8B7-DDDD-4EF1-8619-F52A178CDF69}"/>
              </a:ext>
            </a:extLst>
          </p:cNvPr>
          <p:cNvCxnSpPr>
            <a:cxnSpLocks/>
          </p:cNvCxnSpPr>
          <p:nvPr/>
        </p:nvCxnSpPr>
        <p:spPr>
          <a:xfrm>
            <a:off x="2272717" y="1389411"/>
            <a:ext cx="545567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34F5CD3-6E04-4FF6-A3B3-1F9B99343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21" y="770472"/>
            <a:ext cx="2017304" cy="14184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1E938A0-6D32-47B5-A8D3-DCD3F50BA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635" y="997687"/>
            <a:ext cx="1588988" cy="96398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104ED21-04DB-4368-BDFF-91CC21A58298}"/>
              </a:ext>
            </a:extLst>
          </p:cNvPr>
          <p:cNvCxnSpPr>
            <a:cxnSpLocks/>
          </p:cNvCxnSpPr>
          <p:nvPr/>
        </p:nvCxnSpPr>
        <p:spPr>
          <a:xfrm>
            <a:off x="4980057" y="1325259"/>
            <a:ext cx="545567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411CAE0-7163-4C9F-9E41-0ED3EFE725DE}"/>
              </a:ext>
            </a:extLst>
          </p:cNvPr>
          <p:cNvCxnSpPr>
            <a:cxnSpLocks/>
          </p:cNvCxnSpPr>
          <p:nvPr/>
        </p:nvCxnSpPr>
        <p:spPr>
          <a:xfrm>
            <a:off x="1065786" y="2248742"/>
            <a:ext cx="0" cy="4790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1CEA7BF6-1F54-4D89-B423-6223B61A7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3" y="2832883"/>
            <a:ext cx="2818283" cy="64952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617E34A-B5BC-4D4E-BDCF-9F35DC973DA5}"/>
              </a:ext>
            </a:extLst>
          </p:cNvPr>
          <p:cNvCxnSpPr>
            <a:cxnSpLocks/>
          </p:cNvCxnSpPr>
          <p:nvPr/>
        </p:nvCxnSpPr>
        <p:spPr>
          <a:xfrm flipH="1">
            <a:off x="2993199" y="3196221"/>
            <a:ext cx="54914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3703CC21-ABDA-4FBA-A7F1-45EFA6A71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718" y="2434243"/>
            <a:ext cx="2380290" cy="1574063"/>
          </a:xfrm>
          <a:prstGeom prst="rect">
            <a:avLst/>
          </a:prstGeom>
        </p:spPr>
      </p:pic>
      <p:sp>
        <p:nvSpPr>
          <p:cNvPr id="28" name="Google Shape;912;p18">
            <a:extLst>
              <a:ext uri="{FF2B5EF4-FFF2-40B4-BE49-F238E27FC236}">
                <a16:creationId xmlns:a16="http://schemas.microsoft.com/office/drawing/2014/main" id="{07724EC9-C838-4A65-90BF-3D1B0FC50F18}"/>
              </a:ext>
            </a:extLst>
          </p:cNvPr>
          <p:cNvSpPr txBox="1">
            <a:spLocks/>
          </p:cNvSpPr>
          <p:nvPr/>
        </p:nvSpPr>
        <p:spPr>
          <a:xfrm>
            <a:off x="4698119" y="4480876"/>
            <a:ext cx="4638906" cy="754267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marR="0" lvl="1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marR="0" lvl="2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marR="0" lvl="3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marR="0" lvl="4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marR="0" lvl="5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marR="0" lvl="6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marR="0" lvl="7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marR="0" lvl="8" indent="-40640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88900" indent="0" algn="l">
              <a:buSzPts val="2200"/>
              <a:buNone/>
            </a:pPr>
            <a:r>
              <a:rPr lang="fr-FR" sz="1700" dirty="0">
                <a:solidFill>
                  <a:schemeClr val="tx2">
                    <a:lumMod val="10000"/>
                  </a:schemeClr>
                </a:solidFill>
              </a:rPr>
              <a:t>Module très enrichissant qui me servira pour ma carrière professionnelle</a:t>
            </a:r>
          </a:p>
          <a:p>
            <a:pPr marL="88900" indent="0" algn="l">
              <a:buSzPts val="2200"/>
              <a:buNone/>
            </a:pPr>
            <a:endParaRPr lang="fr-FR" sz="1700" dirty="0">
              <a:solidFill>
                <a:schemeClr val="tx2">
                  <a:lumMod val="10000"/>
                </a:schemeClr>
              </a:solidFill>
            </a:endParaRPr>
          </a:p>
          <a:p>
            <a:pPr marL="546100" indent="-457200" algn="l">
              <a:buSzPts val="2200"/>
            </a:pPr>
            <a:endParaRPr lang="ar-AE" sz="17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720249" y="2297396"/>
            <a:ext cx="8277754" cy="10097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CE5CD"/>
                </a:solidFill>
              </a:rPr>
              <a:t>Module 3 – Middleware and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-349881" y="0"/>
            <a:ext cx="3039293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II – Partie analytique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65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2D63B3A-4799-483F-ADE4-B7B97A561680}"/>
              </a:ext>
            </a:extLst>
          </p:cNvPr>
          <p:cNvSpPr txBox="1"/>
          <p:nvPr/>
        </p:nvSpPr>
        <p:spPr>
          <a:xfrm>
            <a:off x="0" y="152449"/>
            <a:ext cx="5267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0" algn="l">
              <a:buSzPts val="2200"/>
              <a:buNone/>
            </a:pPr>
            <a:r>
              <a:rPr lang="fr-FR" sz="2000" b="1" u="sng" dirty="0">
                <a:solidFill>
                  <a:schemeClr val="bg1"/>
                </a:solidFill>
                <a:latin typeface="Space Grotesk Light" panose="020B0604020202020204" charset="0"/>
                <a:cs typeface="Space Grotesk Light" panose="020B0604020202020204" charset="0"/>
              </a:rPr>
              <a:t>Compétences attendues </a:t>
            </a:r>
            <a:endParaRPr lang="ar-AE" sz="2000" b="1" dirty="0">
              <a:solidFill>
                <a:schemeClr val="bg1"/>
              </a:solidFill>
              <a:latin typeface="Space Grotesk Light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972FF4-1EA2-4B7A-85E2-ECB683C6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9" y="1188803"/>
            <a:ext cx="2601970" cy="793601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E2346D4-1F33-4CE4-8C73-68FA1E0AAEF6}"/>
              </a:ext>
            </a:extLst>
          </p:cNvPr>
          <p:cNvCxnSpPr>
            <a:cxnSpLocks/>
          </p:cNvCxnSpPr>
          <p:nvPr/>
        </p:nvCxnSpPr>
        <p:spPr>
          <a:xfrm flipH="1">
            <a:off x="3039303" y="1658798"/>
            <a:ext cx="54914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08999383-2832-4ED7-B51A-026694F59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088" y="657872"/>
            <a:ext cx="1241038" cy="10618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C67714-05B0-4B77-917E-21B15F844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209" y="2012359"/>
            <a:ext cx="1684050" cy="813613"/>
          </a:xfrm>
          <a:prstGeom prst="rect">
            <a:avLst/>
          </a:prstGeom>
        </p:spPr>
      </p:pic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F513F8E7-0F69-4D1A-9AE1-7050DE346E41}"/>
              </a:ext>
            </a:extLst>
          </p:cNvPr>
          <p:cNvCxnSpPr>
            <a:cxnSpLocks/>
          </p:cNvCxnSpPr>
          <p:nvPr/>
        </p:nvCxnSpPr>
        <p:spPr>
          <a:xfrm flipH="1">
            <a:off x="5398657" y="1634128"/>
            <a:ext cx="54914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DD731D4-F938-4C36-9A42-750F3BFEA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514" y="973475"/>
            <a:ext cx="2516771" cy="13213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2" name="Google Shape;912;p18">
                <a:extLst>
                  <a:ext uri="{FF2B5EF4-FFF2-40B4-BE49-F238E27FC236}">
                    <a16:creationId xmlns:a16="http://schemas.microsoft.com/office/drawing/2014/main" id="{354D2E5A-E347-4690-B958-9F3576A19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098" y="4417117"/>
                <a:ext cx="8824162" cy="75426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546100" indent="-457200">
                  <a:buSzPts val="2200"/>
                </a:pPr>
                <a:r>
                  <a:rPr lang="fr-FR" sz="2000" b="1" dirty="0"/>
                  <a:t>Note totale égale 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𝟓𝟖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ar-AE" sz="20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endParaRPr lang="ar-AE" sz="2000" b="1" dirty="0"/>
              </a:p>
              <a:p>
                <a:pPr marL="546100" indent="-457200">
                  <a:buSzPts val="2200"/>
                </a:pPr>
                <a:endParaRPr lang="ar-AE" sz="2000" dirty="0"/>
              </a:p>
            </p:txBody>
          </p:sp>
        </mc:Choice>
        <mc:Fallback>
          <p:sp>
            <p:nvSpPr>
              <p:cNvPr id="72" name="Google Shape;912;p18">
                <a:extLst>
                  <a:ext uri="{FF2B5EF4-FFF2-40B4-BE49-F238E27FC236}">
                    <a16:creationId xmlns:a16="http://schemas.microsoft.com/office/drawing/2014/main" id="{354D2E5A-E347-4690-B958-9F3576A19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8" y="4417117"/>
                <a:ext cx="8824162" cy="754267"/>
              </a:xfrm>
              <a:prstGeom prst="rect">
                <a:avLst/>
              </a:prstGeom>
              <a:blipFill>
                <a:blip r:embed="rId7"/>
                <a:stretch>
                  <a:fillRect l="-691" t="-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Google Shape;912;p18">
            <a:extLst>
              <a:ext uri="{FF2B5EF4-FFF2-40B4-BE49-F238E27FC236}">
                <a16:creationId xmlns:a16="http://schemas.microsoft.com/office/drawing/2014/main" id="{AC2AC7B1-60A6-4F15-84C1-F6BA56E5AB88}"/>
              </a:ext>
            </a:extLst>
          </p:cNvPr>
          <p:cNvSpPr txBox="1">
            <a:spLocks/>
          </p:cNvSpPr>
          <p:nvPr/>
        </p:nvSpPr>
        <p:spPr>
          <a:xfrm>
            <a:off x="-17175" y="3381795"/>
            <a:ext cx="9144000" cy="754267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marR="0" lvl="1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marR="0" lvl="2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marR="0" lvl="3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marR="0" lvl="4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marR="0" lvl="5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marR="0" lvl="6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marR="0" lvl="7" indent="-4064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marR="0" lvl="8" indent="-40640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 b="0" i="0" u="none" strike="noStrike" cap="non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88900" indent="0" algn="l">
              <a:buSzPts val="2200"/>
              <a:buNone/>
            </a:pPr>
            <a:r>
              <a:rPr lang="fr-FR" sz="1700" b="1" dirty="0">
                <a:solidFill>
                  <a:schemeClr val="bg1"/>
                </a:solidFill>
              </a:rPr>
              <a:t>Module fortement bénéfique qui m’a permis de mettre en application mes acquis et d’acquérir de nouvelles compétences </a:t>
            </a:r>
          </a:p>
          <a:p>
            <a:pPr marL="88900" indent="0" algn="l">
              <a:buSzPts val="2200"/>
              <a:buNone/>
            </a:pPr>
            <a:endParaRPr lang="fr-FR" sz="1700" b="1" dirty="0">
              <a:solidFill>
                <a:schemeClr val="bg1"/>
              </a:solidFill>
            </a:endParaRPr>
          </a:p>
          <a:p>
            <a:pPr marL="546100" indent="-457200" algn="l">
              <a:buSzPts val="2200"/>
            </a:pPr>
            <a:endParaRPr lang="ar-AE" sz="1700" b="1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4429ACE-B182-4461-9C40-CEBED654D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716" y="1895740"/>
            <a:ext cx="1106883" cy="11068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906</Words>
  <Application>Microsoft Office PowerPoint</Application>
  <PresentationFormat>Affichage à l'écran (16:9)</PresentationFormat>
  <Paragraphs>126</Paragraphs>
  <Slides>18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Calibri</vt:lpstr>
      <vt:lpstr>Comic Sans MS</vt:lpstr>
      <vt:lpstr>Wingdings</vt:lpstr>
      <vt:lpstr>Space Grotesk Light</vt:lpstr>
      <vt:lpstr>Cambria Math</vt:lpstr>
      <vt:lpstr>Arial</vt:lpstr>
      <vt:lpstr>Bianca template</vt:lpstr>
      <vt:lpstr>Yacine BENCHEHIDA  Innovative Smart Systems 2021-2022 </vt:lpstr>
      <vt:lpstr>Sommaire</vt:lpstr>
      <vt:lpstr>Présentation PowerPoint</vt:lpstr>
      <vt:lpstr>Module 1 - Smart Device </vt:lpstr>
      <vt:lpstr>Présentation PowerPoint</vt:lpstr>
      <vt:lpstr>Module 2 – Protocoles et communication</vt:lpstr>
      <vt:lpstr>Présentation PowerPoint</vt:lpstr>
      <vt:lpstr>Module 3 – Middleware and Service</vt:lpstr>
      <vt:lpstr>Présentation PowerPoint</vt:lpstr>
      <vt:lpstr>Module 4 – Data and Application</vt:lpstr>
      <vt:lpstr>Présentation PowerPoint</vt:lpstr>
      <vt:lpstr>Module 5 – Innovation and Humanity</vt:lpstr>
      <vt:lpstr>Présentation PowerPoint</vt:lpstr>
      <vt:lpstr>Module 6 – Innovative Project</vt:lpstr>
      <vt:lpstr>Présentation PowerPoint</vt:lpstr>
      <vt:lpstr>Retour et Avenir</vt:lpstr>
      <vt:lpstr>Présentation PowerPoint</vt:lpstr>
      <vt:lpstr>MERCI ISS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Yacine BENCHEHIDA  Innovative Smart Systems 2021-2022</dc:title>
  <dc:creator>Yacine BENCHEHIDA</dc:creator>
  <cp:lastModifiedBy>Yacine BENCHEHIDA</cp:lastModifiedBy>
  <cp:revision>77</cp:revision>
  <dcterms:modified xsi:type="dcterms:W3CDTF">2022-01-18T17:17:37Z</dcterms:modified>
</cp:coreProperties>
</file>